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51"/>
  </p:notesMasterIdLst>
  <p:sldIdLst>
    <p:sldId id="256" r:id="rId2"/>
    <p:sldId id="378" r:id="rId3"/>
    <p:sldId id="368" r:id="rId4"/>
    <p:sldId id="379" r:id="rId5"/>
    <p:sldId id="268" r:id="rId6"/>
    <p:sldId id="336" r:id="rId7"/>
    <p:sldId id="337" r:id="rId8"/>
    <p:sldId id="367" r:id="rId9"/>
    <p:sldId id="338" r:id="rId10"/>
    <p:sldId id="339" r:id="rId11"/>
    <p:sldId id="342" r:id="rId12"/>
    <p:sldId id="340" r:id="rId13"/>
    <p:sldId id="341" r:id="rId14"/>
    <p:sldId id="343" r:id="rId15"/>
    <p:sldId id="344" r:id="rId16"/>
    <p:sldId id="335" r:id="rId17"/>
    <p:sldId id="346" r:id="rId18"/>
    <p:sldId id="348" r:id="rId19"/>
    <p:sldId id="347" r:id="rId20"/>
    <p:sldId id="349" r:id="rId21"/>
    <p:sldId id="345" r:id="rId22"/>
    <p:sldId id="350" r:id="rId23"/>
    <p:sldId id="351" r:id="rId24"/>
    <p:sldId id="352" r:id="rId25"/>
    <p:sldId id="353" r:id="rId26"/>
    <p:sldId id="355" r:id="rId27"/>
    <p:sldId id="356" r:id="rId28"/>
    <p:sldId id="357" r:id="rId29"/>
    <p:sldId id="358" r:id="rId30"/>
    <p:sldId id="359" r:id="rId31"/>
    <p:sldId id="360" r:id="rId32"/>
    <p:sldId id="362" r:id="rId33"/>
    <p:sldId id="363" r:id="rId34"/>
    <p:sldId id="364" r:id="rId35"/>
    <p:sldId id="275" r:id="rId36"/>
    <p:sldId id="366" r:id="rId37"/>
    <p:sldId id="369" r:id="rId38"/>
    <p:sldId id="370" r:id="rId39"/>
    <p:sldId id="276" r:id="rId40"/>
    <p:sldId id="371" r:id="rId41"/>
    <p:sldId id="372" r:id="rId42"/>
    <p:sldId id="373" r:id="rId43"/>
    <p:sldId id="374" r:id="rId44"/>
    <p:sldId id="375" r:id="rId45"/>
    <p:sldId id="376" r:id="rId46"/>
    <p:sldId id="377" r:id="rId47"/>
    <p:sldId id="380" r:id="rId48"/>
    <p:sldId id="278" r:id="rId49"/>
    <p:sldId id="286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7E8"/>
    <a:srgbClr val="D0C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280" autoAdjust="0"/>
  </p:normalViewPr>
  <p:slideViewPr>
    <p:cSldViewPr snapToGrid="0">
      <p:cViewPr varScale="1">
        <p:scale>
          <a:sx n="73" d="100"/>
          <a:sy n="73" d="100"/>
        </p:scale>
        <p:origin x="2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240C7-B8B6-4D73-9667-9F7409B58D21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05F6-219D-4122-80FA-D82FBBCA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1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real-world databases have long have temporal components: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keep track of when a row was inserted or updated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want to know what changed – when, what, who?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Traditionally accomplished with triggers, CDC/CT or other methods (in the app, for instance)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These methods usually require some form of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EA9B-F69F-4E8E-9D98-532317352F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10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real-world databases have long have temporal components: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keep track of when a row was inserted or updated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want to know what changed – when, what, who?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Traditionally accomplished with triggers, CDC/CT or other methods (in the app, for instance)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These methods usually require some form of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EA9B-F69F-4E8E-9D98-532317352F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4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real-world databases have long have temporal components: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keep track of when a row was inserted or updated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want to know what changed – when, what, who?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Traditionally accomplished with triggers, CDC/CT or other methods (in the app, for instance)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These methods usually require some form of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EEA9B-F69F-4E8E-9D98-532317352F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9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7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1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782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39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687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15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63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8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4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2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5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6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3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6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4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9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tran.org/tempora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bobtaylor29708?tab=repositori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963" y="469407"/>
            <a:ext cx="8263165" cy="1902731"/>
          </a:xfrm>
        </p:spPr>
        <p:txBody>
          <a:bodyPr/>
          <a:lstStyle/>
          <a:p>
            <a:pPr algn="l"/>
            <a:r>
              <a:rPr lang="en-US" dirty="0"/>
              <a:t>Temporal Tables</a:t>
            </a:r>
            <a:br>
              <a:rPr lang="en-US" dirty="0"/>
            </a:br>
            <a:r>
              <a:rPr lang="en-US" sz="3600" dirty="0"/>
              <a:t>SQL Server’s Built-In </a:t>
            </a:r>
            <a:r>
              <a:rPr lang="en-US" sz="3600" dirty="0" err="1"/>
              <a:t>Wayback</a:t>
            </a:r>
            <a:r>
              <a:rPr lang="en-US" sz="3600" dirty="0"/>
              <a:t> Machine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63963" y="4728411"/>
            <a:ext cx="10610774" cy="167357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71525">
              <a:tabLst>
                <a:tab pos="4916488" algn="ctr"/>
                <a:tab pos="10804525" algn="r"/>
              </a:tabLst>
            </a:pP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Allison Benneth</a:t>
            </a:r>
          </a:p>
          <a:p>
            <a:pPr defTabSz="771525">
              <a:tabLst>
                <a:tab pos="5424488" algn="ctr"/>
                <a:tab pos="10804525" algn="r"/>
              </a:tabLst>
            </a:pPr>
            <a:endParaRPr lang="en-US" sz="2800" cap="none" dirty="0">
              <a:solidFill>
                <a:schemeClr val="accent1">
                  <a:lumMod val="50000"/>
                </a:schemeClr>
              </a:solidFill>
            </a:endParaRPr>
          </a:p>
          <a:p>
            <a:pPr defTabSz="771525">
              <a:tabLst>
                <a:tab pos="5424488" algn="ctr"/>
                <a:tab pos="10804525" algn="r"/>
              </a:tabLst>
            </a:pP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@</a:t>
            </a:r>
            <a:r>
              <a:rPr lang="en-US" sz="2800" cap="none" dirty="0" err="1">
                <a:solidFill>
                  <a:schemeClr val="accent1">
                    <a:lumMod val="50000"/>
                  </a:schemeClr>
                </a:solidFill>
              </a:rPr>
              <a:t>sqltran</a:t>
            </a:r>
            <a:r>
              <a:rPr lang="en-US" sz="2800" cap="none" dirty="0">
                <a:solidFill>
                  <a:schemeClr val="accent1">
                    <a:lumMod val="50000"/>
                  </a:schemeClr>
                </a:solidFill>
              </a:rPr>
              <a:t>	www.sqltran.org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146" y="5303226"/>
            <a:ext cx="3315163" cy="5239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460A1F-0AF9-4712-BA48-DFAF91F55DE4}"/>
              </a:ext>
            </a:extLst>
          </p:cNvPr>
          <p:cNvSpPr txBox="1"/>
          <p:nvPr/>
        </p:nvSpPr>
        <p:spPr>
          <a:xfrm>
            <a:off x="963963" y="2546520"/>
            <a:ext cx="3164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DevSpace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Conference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12 October 2019</a:t>
            </a:r>
          </a:p>
        </p:txBody>
      </p:sp>
    </p:spTree>
    <p:extLst>
      <p:ext uri="{BB962C8B-B14F-4D97-AF65-F5344CB8AC3E}">
        <p14:creationId xmlns:p14="http://schemas.microsoft.com/office/powerpoint/2010/main" val="209573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23CC9C-BE4D-46F3-A4A9-7FB81012A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832136"/>
              </p:ext>
            </p:extLst>
          </p:nvPr>
        </p:nvGraphicFramePr>
        <p:xfrm>
          <a:off x="2672386" y="1473016"/>
          <a:ext cx="8637942" cy="28824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66A978B-72B8-4D39-B3A8-3062EE8D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/>
          <a:lstStyle/>
          <a:p>
            <a:r>
              <a:rPr lang="en-US" dirty="0"/>
              <a:t>How it works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B3EBC5-FC80-466F-8D91-70D12FE21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197473"/>
              </p:ext>
            </p:extLst>
          </p:nvPr>
        </p:nvGraphicFramePr>
        <p:xfrm>
          <a:off x="414095" y="2914225"/>
          <a:ext cx="8637942" cy="288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13777 NE </a:t>
                      </a:r>
                      <a:r>
                        <a:rPr lang="en-US" dirty="0" err="1"/>
                        <a:t>Grandys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57400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922 NE </a:t>
                      </a:r>
                      <a:r>
                        <a:rPr lang="en-US" dirty="0" err="1"/>
                        <a:t>Ribstone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Garden Grove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24009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4068 N </a:t>
                      </a:r>
                      <a:r>
                        <a:rPr lang="en-US" dirty="0" err="1"/>
                        <a:t>Tillingbourne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Miami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3/31/19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46627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548 S </a:t>
                      </a:r>
                      <a:r>
                        <a:rPr lang="en-US" dirty="0" err="1"/>
                        <a:t>Castlehaven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Shreveport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9/4/19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20052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806 E </a:t>
                      </a:r>
                      <a:r>
                        <a:rPr lang="en-US" dirty="0" err="1"/>
                        <a:t>Aste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3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23CC9C-BE4D-46F3-A4A9-7FB81012A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80824"/>
              </p:ext>
            </p:extLst>
          </p:nvPr>
        </p:nvGraphicFramePr>
        <p:xfrm>
          <a:off x="2672386" y="1473016"/>
          <a:ext cx="8637942" cy="28824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13777 NE </a:t>
                      </a:r>
                      <a:r>
                        <a:rPr lang="en-US" dirty="0" err="1"/>
                        <a:t>Grandys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66A978B-72B8-4D39-B3A8-3062EE8D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/>
          <a:lstStyle/>
          <a:p>
            <a:r>
              <a:rPr lang="en-US" dirty="0"/>
              <a:t>How it works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B3EBC5-FC80-466F-8D91-70D12FE214EA}"/>
              </a:ext>
            </a:extLst>
          </p:cNvPr>
          <p:cNvGraphicFramePr>
            <a:graphicFrameLocks noGrp="1"/>
          </p:cNvGraphicFramePr>
          <p:nvPr/>
        </p:nvGraphicFramePr>
        <p:xfrm>
          <a:off x="414095" y="2914225"/>
          <a:ext cx="8637942" cy="288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13777 NE </a:t>
                      </a:r>
                      <a:r>
                        <a:rPr lang="en-US" dirty="0" err="1"/>
                        <a:t>Grandys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57400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922 NE </a:t>
                      </a:r>
                      <a:r>
                        <a:rPr lang="en-US" dirty="0" err="1"/>
                        <a:t>Ribstone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Garden Grove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24009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4068 N </a:t>
                      </a:r>
                      <a:r>
                        <a:rPr lang="en-US" dirty="0" err="1"/>
                        <a:t>Tillingbourne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Miami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3/31/19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46627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548 S </a:t>
                      </a:r>
                      <a:r>
                        <a:rPr lang="en-US" dirty="0" err="1"/>
                        <a:t>Castlehaven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Shreveport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9/4/19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20052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806 E </a:t>
                      </a:r>
                      <a:r>
                        <a:rPr lang="en-US" dirty="0" err="1"/>
                        <a:t>Aste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128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23CC9C-BE4D-46F3-A4A9-7FB81012A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03587"/>
              </p:ext>
            </p:extLst>
          </p:nvPr>
        </p:nvGraphicFramePr>
        <p:xfrm>
          <a:off x="2672386" y="1473016"/>
          <a:ext cx="8637942" cy="28824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13777 NE </a:t>
                      </a:r>
                      <a:r>
                        <a:rPr lang="en-US" dirty="0" err="1"/>
                        <a:t>Grandys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66A978B-72B8-4D39-B3A8-3062EE8D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/>
          <a:lstStyle/>
          <a:p>
            <a:r>
              <a:rPr lang="en-US" dirty="0"/>
              <a:t>How it works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B3EBC5-FC80-466F-8D91-70D12FE21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469115"/>
              </p:ext>
            </p:extLst>
          </p:nvPr>
        </p:nvGraphicFramePr>
        <p:xfrm>
          <a:off x="414095" y="2914225"/>
          <a:ext cx="8637942" cy="288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2153 N </a:t>
                      </a:r>
                      <a:r>
                        <a:rPr lang="en-US" dirty="0" err="1"/>
                        <a:t>Marazzani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Crown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57400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922 NE </a:t>
                      </a:r>
                      <a:r>
                        <a:rPr lang="en-US" dirty="0" err="1"/>
                        <a:t>Ribstone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Garden Grove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24009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4068 N </a:t>
                      </a:r>
                      <a:r>
                        <a:rPr lang="en-US" dirty="0" err="1"/>
                        <a:t>Tillingbourne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Miami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3/31/19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46627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548 S </a:t>
                      </a:r>
                      <a:r>
                        <a:rPr lang="en-US" dirty="0" err="1"/>
                        <a:t>Castlehaven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Shreveport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9/4/19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20052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806 E </a:t>
                      </a:r>
                      <a:r>
                        <a:rPr lang="en-US" dirty="0" err="1"/>
                        <a:t>Aste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627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23CC9C-BE4D-46F3-A4A9-7FB81012A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557383"/>
              </p:ext>
            </p:extLst>
          </p:nvPr>
        </p:nvGraphicFramePr>
        <p:xfrm>
          <a:off x="2672386" y="1473016"/>
          <a:ext cx="8637942" cy="28824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13777 NE </a:t>
                      </a:r>
                      <a:r>
                        <a:rPr lang="en-US" dirty="0" err="1"/>
                        <a:t>Grandys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24009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4068 N </a:t>
                      </a:r>
                      <a:r>
                        <a:rPr lang="en-US" dirty="0" err="1"/>
                        <a:t>Tillingbourne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Miami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3/31/19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66A978B-72B8-4D39-B3A8-3062EE8D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/>
          <a:lstStyle/>
          <a:p>
            <a:r>
              <a:rPr lang="en-US" dirty="0"/>
              <a:t>How it works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B3EBC5-FC80-466F-8D91-70D12FE21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45343"/>
              </p:ext>
            </p:extLst>
          </p:nvPr>
        </p:nvGraphicFramePr>
        <p:xfrm>
          <a:off x="414095" y="2914225"/>
          <a:ext cx="8637942" cy="288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2153 N </a:t>
                      </a:r>
                      <a:r>
                        <a:rPr lang="en-US" dirty="0" err="1"/>
                        <a:t>Marazzani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Crown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57400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922 NE </a:t>
                      </a:r>
                      <a:r>
                        <a:rPr lang="en-US" dirty="0" err="1"/>
                        <a:t>Ribstone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Garden Grove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24009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4068 N </a:t>
                      </a:r>
                      <a:r>
                        <a:rPr lang="en-US" dirty="0" err="1"/>
                        <a:t>Tillingbourne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Miami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3/31/19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46627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548 S </a:t>
                      </a:r>
                      <a:r>
                        <a:rPr lang="en-US" dirty="0" err="1"/>
                        <a:t>Castlehaven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Shreveport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9/4/19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20052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806 E </a:t>
                      </a:r>
                      <a:r>
                        <a:rPr lang="en-US" dirty="0" err="1"/>
                        <a:t>Aste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742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23CC9C-BE4D-46F3-A4A9-7FB81012A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128028"/>
              </p:ext>
            </p:extLst>
          </p:nvPr>
        </p:nvGraphicFramePr>
        <p:xfrm>
          <a:off x="2672386" y="1473016"/>
          <a:ext cx="8637942" cy="28824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13777 NE </a:t>
                      </a:r>
                      <a:r>
                        <a:rPr lang="en-US" dirty="0" err="1"/>
                        <a:t>Grandys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24009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4068 N </a:t>
                      </a:r>
                      <a:r>
                        <a:rPr lang="en-US" dirty="0" err="1"/>
                        <a:t>Tillingbourne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Miami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3/31/19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66A978B-72B8-4D39-B3A8-3062EE8D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/>
          <a:lstStyle/>
          <a:p>
            <a:r>
              <a:rPr lang="en-US" dirty="0"/>
              <a:t>How it works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B3EBC5-FC80-466F-8D91-70D12FE21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668127"/>
              </p:ext>
            </p:extLst>
          </p:nvPr>
        </p:nvGraphicFramePr>
        <p:xfrm>
          <a:off x="414095" y="2914225"/>
          <a:ext cx="8637942" cy="288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2153 N </a:t>
                      </a:r>
                      <a:r>
                        <a:rPr lang="en-US" dirty="0" err="1"/>
                        <a:t>Marazzani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Crown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57400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922 NE </a:t>
                      </a:r>
                      <a:r>
                        <a:rPr lang="en-US" dirty="0" err="1"/>
                        <a:t>Ribstone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Garden Grove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46627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548 S </a:t>
                      </a:r>
                      <a:r>
                        <a:rPr lang="en-US" dirty="0" err="1"/>
                        <a:t>Castlehaven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Shreveport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9/4/19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20052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806 E </a:t>
                      </a:r>
                      <a:r>
                        <a:rPr lang="en-US" dirty="0" err="1"/>
                        <a:t>Aste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146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70D0-8A3A-422D-A334-241CB9FE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and database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3405F-8FD2-4EBB-9F89-90CBE286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5564"/>
            <a:ext cx="8596668" cy="44757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Instance-level configuration required for temporal tables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Database-level configuration required for temporal tables</a:t>
            </a:r>
          </a:p>
        </p:txBody>
      </p:sp>
    </p:spTree>
    <p:extLst>
      <p:ext uri="{BB962C8B-B14F-4D97-AF65-F5344CB8AC3E}">
        <p14:creationId xmlns:p14="http://schemas.microsoft.com/office/powerpoint/2010/main" val="425989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A762-FDA9-4320-A910-D0B12318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82" y="2279557"/>
            <a:ext cx="9153804" cy="2298886"/>
          </a:xfrm>
        </p:spPr>
        <p:txBody>
          <a:bodyPr/>
          <a:lstStyle/>
          <a:p>
            <a:pPr algn="ctr"/>
            <a:r>
              <a:rPr lang="en-US" sz="6350" dirty="0"/>
              <a:t>Creating Temporal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84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Create temporal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8923866" cy="461434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identity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nvarchar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50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datetime2 generated always as row start not null,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datetime2 generated always as row end not null,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	period for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system_time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),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constraint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pk_Manufacturer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primary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key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clustered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28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25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Create temporal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8923866" cy="461434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int not null identity(1,1),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ManufacturerName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nvarchar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(50) not null,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generated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generated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	period for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system_time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),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constraint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pk_Manufacturer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primary key clustered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28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30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Create temporal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8923866" cy="461434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int not null identity(1,1),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ManufacturerName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nvarchar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(50) not null,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generated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generated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period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constraint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pk_Manufacturer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primary key clustered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28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3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9EB5ED24-1237-45F5-950A-77F6461B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988" y="692150"/>
            <a:ext cx="9090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000"/>
              <a:t>DevSpace would like to thank our sponsors</a:t>
            </a:r>
          </a:p>
        </p:txBody>
      </p:sp>
      <p:pic>
        <p:nvPicPr>
          <p:cNvPr id="2051" name="Picture 14">
            <a:extLst>
              <a:ext uri="{FF2B5EF4-FFF2-40B4-BE49-F238E27FC236}">
                <a16:creationId xmlns:a16="http://schemas.microsoft.com/office/drawing/2014/main" id="{8A7B03AD-C747-4FA5-9E3B-8E65AD6DF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514600"/>
            <a:ext cx="4092575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78BDC63-BD13-4251-9C03-2242888A0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514600"/>
            <a:ext cx="6207125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Create temporal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8923866" cy="461434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int not null identity(1,1),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ManufacturerName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nvarchar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(50) not null,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generated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generated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period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constraint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pk_Manufacturer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primary key clustered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with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system_versioning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28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29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2AD0-1EB8-4AE1-B0BE-0AAA5EA0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create history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E06CA-CE6E-4FEA-9E4E-6ED25499B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Let SQL Server create and name 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Let SQL Server create it with a name of your choosing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Create and name it yourself</a:t>
            </a:r>
          </a:p>
        </p:txBody>
      </p:sp>
    </p:spTree>
    <p:extLst>
      <p:ext uri="{BB962C8B-B14F-4D97-AF65-F5344CB8AC3E}">
        <p14:creationId xmlns:p14="http://schemas.microsoft.com/office/powerpoint/2010/main" val="2322478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History table (let SQL Server name 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8923866" cy="461434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with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system_versioning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SQL Server creates a table with a name like: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dbo.MSSQL_TemporalHistoryFor_565577053</a:t>
            </a:r>
          </a:p>
          <a:p>
            <a:pPr marL="0" indent="0">
              <a:buNone/>
            </a:pPr>
            <a:endParaRPr lang="en-US" sz="28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9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History table (let SQL Server create 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with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system_versioning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history_table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ManufacturerHistory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endParaRPr lang="en-US" sz="28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19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History table (DIY)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ManufacturerHistory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ManufacturerName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nvarchar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50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ValidFrom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ValidTo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null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(...)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with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system_versioning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history_table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ManufacturerHistory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));</a:t>
            </a:r>
            <a:endParaRPr lang="en-US" sz="4000" dirty="0">
              <a:solidFill>
                <a:srgbClr val="80808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68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History table (DIY)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When creating your own history table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Must have same structure, data types, nullability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u="sng" dirty="0"/>
              <a:t>Cannot</a:t>
            </a:r>
            <a:r>
              <a:rPr lang="en-US" sz="2600" dirty="0"/>
              <a:t> have constraints (primary key, foreign keys, etc.)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None of these: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generated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always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start / end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period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endParaRPr lang="en-US" sz="2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identity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So why DIY?</a:t>
            </a:r>
          </a:p>
        </p:txBody>
      </p:sp>
    </p:spTree>
    <p:extLst>
      <p:ext uri="{BB962C8B-B14F-4D97-AF65-F5344CB8AC3E}">
        <p14:creationId xmlns:p14="http://schemas.microsoft.com/office/powerpoint/2010/main" val="366032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History table defaults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History tables created by SQL Server are page compressed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Consider page compressing DIY history tables as well</a:t>
            </a:r>
          </a:p>
          <a:p>
            <a:pPr marL="0" indent="1254125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CustomerHistory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1254125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with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data_compression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page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Clustered index on history table created by SQL is on (</a:t>
            </a:r>
            <a:r>
              <a:rPr lang="en-US" sz="2800" dirty="0" err="1"/>
              <a:t>ValidTo</a:t>
            </a:r>
            <a:r>
              <a:rPr lang="en-US" sz="2800" dirty="0"/>
              <a:t>, </a:t>
            </a:r>
            <a:r>
              <a:rPr lang="en-US" sz="2800" dirty="0" err="1"/>
              <a:t>ValidFrom</a:t>
            </a:r>
            <a:r>
              <a:rPr lang="en-US" sz="28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Consider appropriate clustered index for all history tables, whether SQL-created or DIY</a:t>
            </a:r>
          </a:p>
        </p:txBody>
      </p:sp>
    </p:spTree>
    <p:extLst>
      <p:ext uri="{BB962C8B-B14F-4D97-AF65-F5344CB8AC3E}">
        <p14:creationId xmlns:p14="http://schemas.microsoft.com/office/powerpoint/2010/main" val="6163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SSMS and temporal tables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622D98-B863-438E-BE83-F868283D7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205" y="1274617"/>
            <a:ext cx="8492727" cy="507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90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datetime2(n)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Introduced in SQL Server 2008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Has a date range from 0001-Jan-01 to 9999-Dec-31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When declaring, give an optional precision from 0 to 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Default is 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Represents number of digits in fractional part of a second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Maximum/default precision is thus 100 ns (0.0000001 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B050"/>
                </a:solidFill>
              </a:rPr>
              <a:t>All system-generated times in temporal tables are UTC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9999-12-31 23:59:59.9999999</a:t>
            </a:r>
          </a:p>
          <a:p>
            <a:pPr marL="457200" lvl="1" indent="-457200" algn="ctr">
              <a:buNone/>
            </a:pPr>
            <a:r>
              <a:rPr lang="en-US" sz="4400" b="1" dirty="0">
                <a:gradFill>
                  <a:gsLst>
                    <a:gs pos="0">
                      <a:srgbClr val="00B050"/>
                    </a:gs>
                    <a:gs pos="100000">
                      <a:srgbClr val="FF0000"/>
                    </a:gs>
                  </a:gsLst>
                  <a:lin ang="5400000" scaled="1"/>
                </a:gradFill>
              </a:rPr>
              <a:t>Heat death of the universe</a:t>
            </a:r>
          </a:p>
        </p:txBody>
      </p:sp>
    </p:spTree>
    <p:extLst>
      <p:ext uri="{BB962C8B-B14F-4D97-AF65-F5344CB8AC3E}">
        <p14:creationId xmlns:p14="http://schemas.microsoft.com/office/powerpoint/2010/main" val="107353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Writing to 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insert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ManufacturerName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	values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'Acme, Inc.'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ManufacturerHistory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32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B728CA-F542-40BC-9BCD-38F09A7C9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734191"/>
            <a:ext cx="9264684" cy="7333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432EC0-D136-4C5B-8AF9-67AA56B36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4818139"/>
            <a:ext cx="7429186" cy="49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6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288A-CB81-45F1-8C32-197DA5DB7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</a:t>
            </a:r>
            <a:r>
              <a:rPr lang="en-US" dirty="0" err="1"/>
              <a:t>DevSpace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A1A17-E9B0-4537-9548-A0E37BA25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727"/>
            <a:ext cx="8596668" cy="4643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Enjoy these two days of learning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Be sure to visit and thank the sponsors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Be sure to thank the organizer and volunteers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Take time to NETWORK with others. That’s what this is really all about!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Act professionally and treat others with respect (like this was a work environment)</a:t>
            </a:r>
          </a:p>
        </p:txBody>
      </p:sp>
    </p:spTree>
    <p:extLst>
      <p:ext uri="{BB962C8B-B14F-4D97-AF65-F5344CB8AC3E}">
        <p14:creationId xmlns:p14="http://schemas.microsoft.com/office/powerpoint/2010/main" val="2966207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Writing to 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FF"/>
                </a:solidFill>
                <a:latin typeface="Consolas" panose="020B0609020204030204" pitchFamily="49" charset="0"/>
              </a:rPr>
              <a:t>update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ManufacturerName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'XYZ Corp.'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ManufacturerHistory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80808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CEE74B-23F2-44CB-BDE4-E7ED226AB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300509"/>
            <a:ext cx="8596668" cy="6791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5A3AB2-BDBB-4A4C-9CCB-37DCCB6F7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315205"/>
            <a:ext cx="8596668" cy="67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1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Writing to 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1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ManufacturerHistory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32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A74B1B-E8A2-4E7B-B521-482B0F9BB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973816"/>
            <a:ext cx="5563188" cy="3543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00F429-2DE5-45E3-9349-3B644E854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4687844"/>
            <a:ext cx="8596668" cy="9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9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Hidden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8923866" cy="461434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int not null identity(1,1),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ManufacturerName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nvarchar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(50) not null,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generated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start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hidden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generated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end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hidden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period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ValidFrom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ValidTo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constraint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pk_Manufacturer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primary key clustered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ManufacturerId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with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system_versioning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2800" dirty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78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Hidden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insert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ManufacturerName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	values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'Acme, Inc.'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ManufacturerName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ValidFrom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ValidTo</a:t>
            </a: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8D01C3-9113-44B2-BFB5-879516C59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233710"/>
            <a:ext cx="4090609" cy="8470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B7975B-5F50-42B5-8C00-74F46434B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392584"/>
            <a:ext cx="10701690" cy="84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0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Hidden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9422630" cy="4614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insert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values 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'XYZ Corp.'</a:t>
            </a:r>
            <a:r>
              <a:rPr lang="en-US" sz="20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This works OK with “hidden” attribute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If “hidden” attribute was missing: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Msg 213, Level 16, State 1, Line 35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Column name or number of supplied values does not match table definition.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1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0594"/>
            <a:ext cx="8596668" cy="1320800"/>
          </a:xfrm>
        </p:spPr>
        <p:txBody>
          <a:bodyPr/>
          <a:lstStyle/>
          <a:p>
            <a:r>
              <a:rPr lang="en-US" dirty="0"/>
              <a:t>Summary of creating temporal tables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060994"/>
            <a:ext cx="8313570" cy="549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912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A762-FDA9-4320-A910-D0B12318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82" y="2279557"/>
            <a:ext cx="9153804" cy="2298886"/>
          </a:xfrm>
        </p:spPr>
        <p:txBody>
          <a:bodyPr/>
          <a:lstStyle/>
          <a:p>
            <a:pPr algn="ctr"/>
            <a:r>
              <a:rPr lang="en-US" sz="6350" dirty="0"/>
              <a:t>Querying Temporal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381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Querying 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9422630" cy="48213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Temporal table can be queried just like any other table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History table can be queried just like any other table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SQL now provides a new clause (used with temporal table)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		for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endParaRPr lang="en-US" sz="40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Is followed by one of five time period definitions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…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'2019-10-12 16:00'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40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24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23CC9C-BE4D-46F3-A4A9-7FB81012A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63751"/>
              </p:ext>
            </p:extLst>
          </p:nvPr>
        </p:nvGraphicFramePr>
        <p:xfrm>
          <a:off x="1119294" y="5010773"/>
          <a:ext cx="8637942" cy="14412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13777 NE </a:t>
                      </a:r>
                      <a:r>
                        <a:rPr lang="en-US" dirty="0" err="1"/>
                        <a:t>Grandys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24009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4068 N </a:t>
                      </a:r>
                      <a:r>
                        <a:rPr lang="en-US" dirty="0" err="1"/>
                        <a:t>Tillingbourne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Miami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3/31/19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66A978B-72B8-4D39-B3A8-3062EE8D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08" y="575735"/>
            <a:ext cx="8596668" cy="647700"/>
          </a:xfrm>
        </p:spPr>
        <p:txBody>
          <a:bodyPr/>
          <a:lstStyle/>
          <a:p>
            <a:r>
              <a:rPr lang="en-US" dirty="0"/>
              <a:t>Querying temporal tables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B3EBC5-FC80-466F-8D91-70D12FE21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840225"/>
              </p:ext>
            </p:extLst>
          </p:nvPr>
        </p:nvGraphicFramePr>
        <p:xfrm>
          <a:off x="1119294" y="2477294"/>
          <a:ext cx="8637942" cy="2402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2153 N </a:t>
                      </a:r>
                      <a:r>
                        <a:rPr lang="en-US" dirty="0" err="1"/>
                        <a:t>Marazzani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Crown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10/12/19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57400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922 NE </a:t>
                      </a:r>
                      <a:r>
                        <a:rPr lang="en-US" dirty="0" err="1"/>
                        <a:t>Ribstone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Garden Grove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46627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548 S </a:t>
                      </a:r>
                      <a:r>
                        <a:rPr lang="en-US" dirty="0" err="1"/>
                        <a:t>Castlehaven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Shreveport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9/4/19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20052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806 E </a:t>
                      </a:r>
                      <a:r>
                        <a:rPr lang="en-US" dirty="0" err="1"/>
                        <a:t>Aste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2D8B77-1E1F-46EF-A0CF-BC874A1CA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9422630" cy="48213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sz="2600" dirty="0"/>
              <a:t> performs a “logical” concatenation (UNION ALL) on the temporal table plus the history table.</a:t>
            </a:r>
          </a:p>
        </p:txBody>
      </p:sp>
    </p:spTree>
    <p:extLst>
      <p:ext uri="{BB962C8B-B14F-4D97-AF65-F5344CB8AC3E}">
        <p14:creationId xmlns:p14="http://schemas.microsoft.com/office/powerpoint/2010/main" val="254143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temporal tables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425925"/>
              </p:ext>
            </p:extLst>
          </p:nvPr>
        </p:nvGraphicFramePr>
        <p:xfrm>
          <a:off x="382082" y="1476794"/>
          <a:ext cx="11672516" cy="519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6258">
                  <a:extLst>
                    <a:ext uri="{9D8B030D-6E8A-4147-A177-3AD203B41FA5}">
                      <a16:colId xmlns:a16="http://schemas.microsoft.com/office/drawing/2014/main" val="2893081794"/>
                    </a:ext>
                  </a:extLst>
                </a:gridCol>
                <a:gridCol w="5836258">
                  <a:extLst>
                    <a:ext uri="{9D8B030D-6E8A-4147-A177-3AD203B41FA5}">
                      <a16:colId xmlns:a16="http://schemas.microsoft.com/office/drawing/2014/main" val="353638004"/>
                    </a:ext>
                  </a:extLst>
                </a:gridCol>
              </a:tblGrid>
              <a:tr h="723943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Temporal querying:   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FROM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TableName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FOR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SYSTEM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_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TIME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_____</a:t>
                      </a:r>
                    </a:p>
                  </a:txBody>
                  <a:tcPr marL="96770" marR="96770" marT="48385" marB="48385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491224"/>
                  </a:ext>
                </a:extLst>
              </a:tr>
              <a:tr h="723943">
                <a:tc>
                  <a:txBody>
                    <a:bodyPr/>
                    <a:lstStyle/>
                    <a:p>
                      <a:r>
                        <a:rPr lang="en-US" sz="2500" dirty="0"/>
                        <a:t>Point in time</a:t>
                      </a:r>
                    </a:p>
                  </a:txBody>
                  <a:tcPr marL="96770" marR="96770" marT="48385" marB="48385" anchor="ctr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AS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OF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'2019-10-11 08:00:00'</a:t>
                      </a:r>
                      <a:endParaRPr lang="en-US" sz="2500" dirty="0"/>
                    </a:p>
                  </a:txBody>
                  <a:tcPr marL="96770" marR="96770" marT="48385" marB="48385" anchor="ctr"/>
                </a:tc>
                <a:extLst>
                  <a:ext uri="{0D108BD9-81ED-4DB2-BD59-A6C34878D82A}">
                    <a16:rowId xmlns:a16="http://schemas.microsoft.com/office/drawing/2014/main" val="2127768561"/>
                  </a:ext>
                </a:extLst>
              </a:tr>
              <a:tr h="723943">
                <a:tc>
                  <a:txBody>
                    <a:bodyPr/>
                    <a:lstStyle/>
                    <a:p>
                      <a:r>
                        <a:rPr lang="en-US" sz="2500" dirty="0"/>
                        <a:t>Full history</a:t>
                      </a:r>
                    </a:p>
                  </a:txBody>
                  <a:tcPr marL="96770" marR="96770" marT="48385" marB="48385" anchor="ctr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ALL</a:t>
                      </a:r>
                      <a:endParaRPr lang="en-US" sz="2500" dirty="0"/>
                    </a:p>
                  </a:txBody>
                  <a:tcPr marL="96770" marR="96770" marT="48385" marB="48385" anchor="ctr"/>
                </a:tc>
                <a:extLst>
                  <a:ext uri="{0D108BD9-81ED-4DB2-BD59-A6C34878D82A}">
                    <a16:rowId xmlns:a16="http://schemas.microsoft.com/office/drawing/2014/main" val="1001698893"/>
                  </a:ext>
                </a:extLst>
              </a:tr>
              <a:tr h="880411">
                <a:tc>
                  <a:txBody>
                    <a:bodyPr/>
                    <a:lstStyle/>
                    <a:p>
                      <a:r>
                        <a:rPr lang="en-US" sz="2500" dirty="0"/>
                        <a:t>Between (</a:t>
                      </a:r>
                      <a:r>
                        <a:rPr lang="en-US" sz="2500" dirty="0" err="1"/>
                        <a:t>ValidFrom</a:t>
                      </a:r>
                      <a:r>
                        <a:rPr lang="en-US" sz="2500" dirty="0"/>
                        <a:t> &lt;= </a:t>
                      </a:r>
                      <a:r>
                        <a:rPr lang="en-US" sz="2500" dirty="0" err="1"/>
                        <a:t>EndTime</a:t>
                      </a:r>
                      <a:r>
                        <a:rPr lang="en-US" sz="2500" dirty="0"/>
                        <a:t> AND </a:t>
                      </a:r>
                      <a:r>
                        <a:rPr lang="en-US" sz="2500" dirty="0" err="1"/>
                        <a:t>ValidTo</a:t>
                      </a:r>
                      <a:r>
                        <a:rPr lang="en-US" sz="2500" dirty="0"/>
                        <a:t> &gt; </a:t>
                      </a:r>
                      <a:r>
                        <a:rPr lang="en-US" sz="2500" dirty="0" err="1"/>
                        <a:t>StartTime</a:t>
                      </a:r>
                      <a:r>
                        <a:rPr lang="en-US" sz="2500" dirty="0"/>
                        <a:t>)</a:t>
                      </a:r>
                    </a:p>
                  </a:txBody>
                  <a:tcPr marL="96770" marR="96770" marT="48385" marB="48385" anchor="ctr"/>
                </a:tc>
                <a:tc>
                  <a:txBody>
                    <a:bodyPr/>
                    <a:lstStyle/>
                    <a:p>
                      <a:r>
                        <a:rPr lang="en-US" sz="25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BETWEEN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'2019-10-11 08:00:00'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'2019-10-12 17:00:00'</a:t>
                      </a:r>
                      <a:endParaRPr lang="en-US" sz="2500" dirty="0"/>
                    </a:p>
                  </a:txBody>
                  <a:tcPr marL="96770" marR="96770" marT="48385" marB="48385" anchor="ctr"/>
                </a:tc>
                <a:extLst>
                  <a:ext uri="{0D108BD9-81ED-4DB2-BD59-A6C34878D82A}">
                    <a16:rowId xmlns:a16="http://schemas.microsoft.com/office/drawing/2014/main" val="2404271991"/>
                  </a:ext>
                </a:extLst>
              </a:tr>
              <a:tr h="880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From (</a:t>
                      </a:r>
                      <a:r>
                        <a:rPr lang="en-US" sz="2500" dirty="0" err="1"/>
                        <a:t>ValidFrom</a:t>
                      </a:r>
                      <a:r>
                        <a:rPr lang="en-US" sz="2500" dirty="0"/>
                        <a:t>&lt; </a:t>
                      </a:r>
                      <a:r>
                        <a:rPr lang="en-US" sz="2500" dirty="0" err="1"/>
                        <a:t>EndTime</a:t>
                      </a:r>
                      <a:r>
                        <a:rPr lang="en-US" sz="2500" dirty="0"/>
                        <a:t> AND </a:t>
                      </a:r>
                      <a:r>
                        <a:rPr lang="en-US" sz="2500" dirty="0" err="1"/>
                        <a:t>ValidTo</a:t>
                      </a:r>
                      <a:r>
                        <a:rPr lang="en-US" sz="2500" dirty="0"/>
                        <a:t> &gt; </a:t>
                      </a:r>
                      <a:r>
                        <a:rPr lang="en-US" sz="2500" dirty="0" err="1"/>
                        <a:t>StartTime</a:t>
                      </a:r>
                      <a:r>
                        <a:rPr lang="en-US" sz="2500" dirty="0"/>
                        <a:t>)</a:t>
                      </a:r>
                    </a:p>
                  </a:txBody>
                  <a:tcPr marL="96770" marR="96770" marT="48385" marB="48385" anchor="ctr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FROM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'2019-10-11 08:00:00'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TO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'2019-10-12 17:00:00'</a:t>
                      </a:r>
                      <a:endParaRPr lang="en-US" sz="2500" dirty="0"/>
                    </a:p>
                  </a:txBody>
                  <a:tcPr marL="96770" marR="96770" marT="48385" marB="48385" anchor="ctr"/>
                </a:tc>
                <a:extLst>
                  <a:ext uri="{0D108BD9-81ED-4DB2-BD59-A6C34878D82A}">
                    <a16:rowId xmlns:a16="http://schemas.microsoft.com/office/drawing/2014/main" val="671247449"/>
                  </a:ext>
                </a:extLst>
              </a:tr>
              <a:tr h="12580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Contained in (</a:t>
                      </a:r>
                      <a:r>
                        <a:rPr lang="en-US" sz="2500" dirty="0" err="1"/>
                        <a:t>ValidFrom</a:t>
                      </a:r>
                      <a:r>
                        <a:rPr lang="en-US" sz="2500" dirty="0"/>
                        <a:t> &gt;= </a:t>
                      </a:r>
                      <a:r>
                        <a:rPr lang="en-US" sz="2500" dirty="0" err="1"/>
                        <a:t>StartTime</a:t>
                      </a:r>
                      <a:r>
                        <a:rPr lang="en-US" sz="2500" dirty="0"/>
                        <a:t> AND </a:t>
                      </a:r>
                      <a:r>
                        <a:rPr lang="en-US" sz="2500" dirty="0" err="1"/>
                        <a:t>ValidTo</a:t>
                      </a:r>
                      <a:r>
                        <a:rPr lang="en-US" sz="2500" dirty="0"/>
                        <a:t> &lt;= </a:t>
                      </a:r>
                      <a:r>
                        <a:rPr lang="en-US" sz="2500" dirty="0" err="1"/>
                        <a:t>EndTime</a:t>
                      </a:r>
                      <a:r>
                        <a:rPr lang="en-US" sz="2500" dirty="0"/>
                        <a:t>)</a:t>
                      </a:r>
                    </a:p>
                    <a:p>
                      <a:endParaRPr lang="en-US" sz="2500" dirty="0"/>
                    </a:p>
                  </a:txBody>
                  <a:tcPr marL="96770" marR="96770" marT="48385" marB="48385" anchor="ctr"/>
                </a:tc>
                <a:tc>
                  <a:txBody>
                    <a:bodyPr/>
                    <a:lstStyle/>
                    <a:p>
                      <a:r>
                        <a:rPr lang="en-US" sz="25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CONTAINED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80808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25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'2019-10-11 08:00:00'</a:t>
                      </a:r>
                      <a:r>
                        <a:rPr lang="en-US" sz="2500" kern="1200" dirty="0">
                          <a:solidFill>
                            <a:srgbClr val="0000FF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5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25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'2019-10-12 17:00:00'</a:t>
                      </a:r>
                      <a:r>
                        <a:rPr lang="en-US" sz="2500" dirty="0">
                          <a:solidFill>
                            <a:srgbClr val="80808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)</a:t>
                      </a:r>
                      <a:endParaRPr lang="en-US" sz="2500" dirty="0"/>
                    </a:p>
                  </a:txBody>
                  <a:tcPr marL="96770" marR="96770" marT="48385" marB="48385" anchor="ctr"/>
                </a:tc>
                <a:extLst>
                  <a:ext uri="{0D108BD9-81ED-4DB2-BD59-A6C34878D82A}">
                    <a16:rowId xmlns:a16="http://schemas.microsoft.com/office/drawing/2014/main" val="303677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442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288A-CB81-45F1-8C32-197DA5DB7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A1A17-E9B0-4537-9548-A0E37BA25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727"/>
            <a:ext cx="8596668" cy="4643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How temporal tables can be used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Behind the scenes: how they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Creating a temporal table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Querying temporal tables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Miscellaneous topics</a:t>
            </a:r>
          </a:p>
        </p:txBody>
      </p:sp>
    </p:spTree>
    <p:extLst>
      <p:ext uri="{BB962C8B-B14F-4D97-AF65-F5344CB8AC3E}">
        <p14:creationId xmlns:p14="http://schemas.microsoft.com/office/powerpoint/2010/main" val="41035557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Querying 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9422630" cy="482138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Time(s) in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sz="3600" dirty="0"/>
              <a:t> clause can be constants or variables: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declare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@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asOfTime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datetime2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'2019-10-12 16:00:00'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36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of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@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asOfTime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4800" dirty="0">
              <a:solidFill>
                <a:srgbClr val="80808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2498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Querying multiple 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9422630" cy="482138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900" dirty="0"/>
              <a:t>Query against 3 temporal tables:</a:t>
            </a:r>
            <a:endParaRPr lang="en-US" sz="2600" dirty="0"/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…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'2019-10-12 16:00'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mfg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'2019-10-12 16:00'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prd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mfg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OrderDetail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'2019-10-12 16:00'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od</a:t>
            </a:r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17525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prd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Name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'Widget'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900" dirty="0"/>
              <a:t>Can be clunky and error prone</a:t>
            </a:r>
          </a:p>
          <a:p>
            <a:endParaRPr lang="en-US" sz="40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049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Querying multiple 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10874586" cy="482138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900" dirty="0"/>
              <a:t>Solution: Create a view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view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vwProductOrder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808080"/>
                </a:solidFill>
                <a:latin typeface="Consolas" panose="020B0609020204030204" pitchFamily="49" charset="0"/>
              </a:rPr>
              <a:t>…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4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mfg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4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prd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prd</a:t>
            </a:r>
            <a:r>
              <a:rPr lang="en-US" sz="4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mfg</a:t>
            </a:r>
            <a:r>
              <a:rPr lang="en-US" sz="4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ManufacturerId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4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OrderDetail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od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od</a:t>
            </a:r>
            <a:r>
              <a:rPr lang="en-US" sz="4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prd</a:t>
            </a:r>
            <a:r>
              <a:rPr lang="en-US" sz="40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ProductId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54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900" dirty="0"/>
          </a:p>
          <a:p>
            <a:endParaRPr lang="en-US" sz="40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3029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Querying multiple 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10874586" cy="48213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900" dirty="0"/>
              <a:t>Then query the view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900" dirty="0"/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…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vwProductOrder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system_time</a:t>
            </a:r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of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'2019-10-12 16:00'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po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po</a:t>
            </a:r>
            <a:r>
              <a:rPr lang="en-US" sz="36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3600" dirty="0" err="1">
                <a:solidFill>
                  <a:srgbClr val="0000FF"/>
                </a:solidFill>
                <a:latin typeface="Consolas" panose="020B0609020204030204" pitchFamily="49" charset="0"/>
              </a:rPr>
              <a:t>Name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'Widget'</a:t>
            </a:r>
            <a:r>
              <a:rPr lang="en-US" sz="36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4800" dirty="0">
              <a:solidFill>
                <a:srgbClr val="80808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900" dirty="0"/>
          </a:p>
          <a:p>
            <a:endParaRPr lang="en-US" sz="54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900" dirty="0"/>
          </a:p>
          <a:p>
            <a:endParaRPr lang="en-US" sz="40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590234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A762-FDA9-4320-A910-D0B12318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82" y="2279557"/>
            <a:ext cx="9153804" cy="2298886"/>
          </a:xfrm>
        </p:spPr>
        <p:txBody>
          <a:bodyPr/>
          <a:lstStyle/>
          <a:p>
            <a:pPr algn="ctr"/>
            <a:r>
              <a:rPr lang="en-US" sz="6350" dirty="0"/>
              <a:t>Miscellaneous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076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Miscellaneous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9422630" cy="50652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Effect of transactions on insert/update/delete operations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Propagation of schema changes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AT TIME ZONE function</a:t>
            </a:r>
          </a:p>
          <a:p>
            <a:pPr marL="509588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Consolas" panose="020B0609020204030204" pitchFamily="49" charset="0"/>
              </a:rPr>
              <a:t>sysdatetime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()</a:t>
            </a:r>
            <a:b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at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time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zone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'Central Standard Time’</a:t>
            </a:r>
            <a:b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at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time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zone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'UTC'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09588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Consolas" panose="020B0609020204030204" pitchFamily="49" charset="0"/>
              </a:rPr>
              <a:t>sysdatetimeoffset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()</a:t>
            </a:r>
            <a:b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at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time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zone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'UTC’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4000" dirty="0">
              <a:solidFill>
                <a:srgbClr val="80808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Performance considerations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Indexing the history table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endParaRPr lang="en-US" sz="40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6206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Retention and archiving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9422630" cy="482138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Built-in method in SQL 2017+ only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Retention only, no archiving</a:t>
            </a:r>
          </a:p>
          <a:p>
            <a:pPr marL="627063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627063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627063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…</a:t>
            </a:r>
          </a:p>
          <a:p>
            <a:pPr marL="627063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627063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with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system_versioning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627063" indent="0">
              <a:buNone/>
            </a:pP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history_table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history</a:t>
            </a:r>
            <a:r>
              <a:rPr lang="en-US" sz="28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CustomerHistory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627063" indent="0">
              <a:buNone/>
            </a:pPr>
            <a:r>
              <a:rPr lang="en-US" sz="28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</a:rPr>
              <a:t>history_retention_period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</a:rPr>
              <a:t> 3 months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));</a:t>
            </a: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endParaRPr lang="en-US" sz="40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69768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1248D-47E3-462D-83AB-34BBD1F4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Retention and archiving (SQL 2016+)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BDC3-D793-4846-8522-4FF01D841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9422630" cy="48213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Stretch database (move data to table in Azure, becomes extension of history table)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Custom scripts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Partitioning on history table (and optional archive table)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Trickle copy and/or delete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4582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9772"/>
            <a:ext cx="8596668" cy="388077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New catalog objects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2800" dirty="0" err="1"/>
              <a:t>sys.</a:t>
            </a:r>
            <a:r>
              <a:rPr lang="en-US" sz="2800" dirty="0" err="1">
                <a:solidFill>
                  <a:srgbClr val="0070C0"/>
                </a:solidFill>
              </a:rPr>
              <a:t>periods</a:t>
            </a:r>
            <a:r>
              <a:rPr lang="en-US" sz="2800" dirty="0"/>
              <a:t> (view)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2800" dirty="0" err="1"/>
              <a:t>sys.</a:t>
            </a:r>
            <a:r>
              <a:rPr lang="en-US" sz="2800" dirty="0" err="1">
                <a:solidFill>
                  <a:srgbClr val="0070C0"/>
                </a:solidFill>
              </a:rPr>
              <a:t>tables</a:t>
            </a:r>
            <a:r>
              <a:rPr lang="en-US" sz="2800" dirty="0" err="1"/>
              <a:t>.</a:t>
            </a:r>
            <a:r>
              <a:rPr lang="en-US" sz="2800" dirty="0" err="1">
                <a:solidFill>
                  <a:srgbClr val="00B050"/>
                </a:solidFill>
              </a:rPr>
              <a:t>temporal_type</a:t>
            </a:r>
            <a:r>
              <a:rPr lang="en-US" sz="2800" dirty="0"/>
              <a:t> (column)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2800" dirty="0" err="1"/>
              <a:t>sys.</a:t>
            </a:r>
            <a:r>
              <a:rPr lang="en-US" sz="2800" dirty="0" err="1">
                <a:solidFill>
                  <a:srgbClr val="0070C0"/>
                </a:solidFill>
              </a:rPr>
              <a:t>tables</a:t>
            </a:r>
            <a:r>
              <a:rPr lang="en-US" sz="2800" dirty="0" err="1"/>
              <a:t>.</a:t>
            </a:r>
            <a:r>
              <a:rPr lang="en-US" sz="2800" dirty="0" err="1">
                <a:solidFill>
                  <a:srgbClr val="00B050"/>
                </a:solidFill>
              </a:rPr>
              <a:t>temporal_type_desc</a:t>
            </a:r>
            <a:r>
              <a:rPr lang="en-US" sz="2800" dirty="0"/>
              <a:t> (column)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2800" dirty="0" err="1"/>
              <a:t>sys.</a:t>
            </a:r>
            <a:r>
              <a:rPr lang="en-US" sz="2800" dirty="0" err="1">
                <a:solidFill>
                  <a:srgbClr val="0070C0"/>
                </a:solidFill>
              </a:rPr>
              <a:t>tables</a:t>
            </a:r>
            <a:r>
              <a:rPr lang="en-US" sz="2800" dirty="0" err="1"/>
              <a:t>.</a:t>
            </a:r>
            <a:r>
              <a:rPr lang="en-US" sz="2800" dirty="0" err="1">
                <a:solidFill>
                  <a:srgbClr val="00B050"/>
                </a:solidFill>
              </a:rPr>
              <a:t>history_table_id</a:t>
            </a:r>
            <a:r>
              <a:rPr lang="en-US" sz="2800" dirty="0"/>
              <a:t> (column)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2800" dirty="0" err="1"/>
              <a:t>sys.</a:t>
            </a:r>
            <a:r>
              <a:rPr lang="en-US" sz="2800" dirty="0" err="1">
                <a:solidFill>
                  <a:srgbClr val="0070C0"/>
                </a:solidFill>
              </a:rPr>
              <a:t>columns</a:t>
            </a:r>
            <a:r>
              <a:rPr lang="en-US" sz="2800" dirty="0" err="1"/>
              <a:t>.</a:t>
            </a:r>
            <a:r>
              <a:rPr lang="en-US" sz="2800" dirty="0" err="1">
                <a:solidFill>
                  <a:srgbClr val="00B050"/>
                </a:solidFill>
              </a:rPr>
              <a:t>generated_always_type</a:t>
            </a:r>
            <a:r>
              <a:rPr lang="en-US" sz="2800" dirty="0"/>
              <a:t> (column)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2800" dirty="0" err="1"/>
              <a:t>sys.</a:t>
            </a:r>
            <a:r>
              <a:rPr lang="en-US" sz="2800" dirty="0" err="1">
                <a:solidFill>
                  <a:srgbClr val="0070C0"/>
                </a:solidFill>
              </a:rPr>
              <a:t>columns</a:t>
            </a:r>
            <a:r>
              <a:rPr lang="en-US" sz="2800" dirty="0" err="1"/>
              <a:t>.</a:t>
            </a:r>
            <a:r>
              <a:rPr lang="en-US" sz="2800" dirty="0" err="1">
                <a:solidFill>
                  <a:srgbClr val="00B050"/>
                </a:solidFill>
              </a:rPr>
              <a:t>generated_always_type_desc</a:t>
            </a:r>
            <a:r>
              <a:rPr lang="en-US" sz="2800" dirty="0"/>
              <a:t> (column)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47527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4522051"/>
          </a:xfrm>
        </p:spPr>
        <p:txBody>
          <a:bodyPr>
            <a:normAutofit/>
          </a:bodyPr>
          <a:lstStyle/>
          <a:p>
            <a:r>
              <a:rPr lang="en-US" sz="2800" dirty="0"/>
              <a:t>This presentation and supporting materials can be found at </a:t>
            </a:r>
            <a:r>
              <a:rPr lang="en-US" sz="2800" dirty="0">
                <a:hlinkClick r:id="rId2"/>
              </a:rPr>
              <a:t>www.sqltran.org/temporal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Slide deck</a:t>
            </a:r>
          </a:p>
          <a:p>
            <a:pPr lvl="1"/>
            <a:r>
              <a:rPr lang="en-US" sz="2400" dirty="0"/>
              <a:t>Scripts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allison@sqltran.org	• @</a:t>
            </a:r>
            <a:r>
              <a:rPr lang="en-US" sz="2800" dirty="0" err="1">
                <a:solidFill>
                  <a:schemeClr val="tx1"/>
                </a:solidFill>
              </a:rPr>
              <a:t>sqltran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1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CA4BF89-59BD-4D49-BF56-EC807E9850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FF397-973F-4CF4-B089-7CF11ECD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E2FAE-1993-45F8-901A-679941B1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Temporal</a:t>
            </a:r>
            <a:br>
              <a:rPr lang="en-US" sz="4000" dirty="0"/>
            </a:br>
            <a:r>
              <a:rPr lang="en-US" sz="4000" dirty="0"/>
              <a:t>= time-based</a:t>
            </a:r>
            <a:br>
              <a:rPr lang="en-US" sz="4000" dirty="0"/>
            </a:br>
            <a:r>
              <a:rPr lang="en-US" sz="4000" dirty="0"/>
              <a:t>= system versioned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Introduced in SQL Server 2016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81D3E5-37CB-4A46-B454-996F88DB0D24}"/>
              </a:ext>
            </a:extLst>
          </p:cNvPr>
          <p:cNvSpPr txBox="1"/>
          <p:nvPr/>
        </p:nvSpPr>
        <p:spPr>
          <a:xfrm flipH="1">
            <a:off x="0" y="6557941"/>
            <a:ext cx="7427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https://pixabay.com/photos/wall-clocks-time-clock-timing-534267</a:t>
            </a:r>
          </a:p>
        </p:txBody>
      </p:sp>
    </p:spTree>
    <p:extLst>
      <p:ext uri="{BB962C8B-B14F-4D97-AF65-F5344CB8AC3E}">
        <p14:creationId xmlns:p14="http://schemas.microsoft.com/office/powerpoint/2010/main" val="211141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8FBBF64-BB14-47A3-9E3F-8D3D113F202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FF397-973F-4CF4-B089-7CF11ECD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E2FAE-1993-45F8-901A-679941B1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Main purposes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3600" dirty="0"/>
              <a:t>Logging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3600" dirty="0"/>
              <a:t>Reversal of changes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3600" dirty="0"/>
              <a:t>Anomaly detection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3600" dirty="0"/>
              <a:t>Point-in-time business analytics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3600" dirty="0"/>
              <a:t>Trends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CBBD7F-1923-4325-B63F-D517E1803957}"/>
              </a:ext>
            </a:extLst>
          </p:cNvPr>
          <p:cNvSpPr/>
          <p:nvPr/>
        </p:nvSpPr>
        <p:spPr>
          <a:xfrm>
            <a:off x="0" y="6488668"/>
            <a:ext cx="9746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https://pixabay.com/illustrations/black-hole-galaxy-science-space-4092609</a:t>
            </a:r>
          </a:p>
        </p:txBody>
      </p:sp>
    </p:spTree>
    <p:extLst>
      <p:ext uri="{BB962C8B-B14F-4D97-AF65-F5344CB8AC3E}">
        <p14:creationId xmlns:p14="http://schemas.microsoft.com/office/powerpoint/2010/main" val="276856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D46EAF-4EC2-4232-8F3C-4C0B8C35269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FF397-973F-4CF4-B089-7CF11ECD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E2FAE-1993-45F8-901A-679941B1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Other purposes – but with complexity / caveats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3600" dirty="0"/>
              <a:t>Auditing</a:t>
            </a:r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3600" dirty="0"/>
              <a:t>Change detection</a:t>
            </a:r>
          </a:p>
          <a:p>
            <a:pPr marL="1614478" lvl="2" indent="-604818">
              <a:buFont typeface="Wingdings" panose="05000000000000000000" pitchFamily="2" charset="2"/>
              <a:buChar char="Ø"/>
            </a:pPr>
            <a:r>
              <a:rPr lang="en-US" sz="3400" dirty="0">
                <a:hlinkClick r:id="rId4"/>
              </a:rPr>
              <a:t>Temporal data capture</a:t>
            </a:r>
            <a:endParaRPr lang="en-US" sz="3400" dirty="0"/>
          </a:p>
          <a:p>
            <a:pPr marL="1214428" lvl="1" indent="-604818">
              <a:buFont typeface="Wingdings" panose="05000000000000000000" pitchFamily="2" charset="2"/>
              <a:buChar char="Ø"/>
            </a:pPr>
            <a:r>
              <a:rPr lang="en-US" sz="3600" dirty="0"/>
              <a:t>Slowly-changing dimensions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91FB5A-F2AC-47DD-8A6E-7472CDAF6A49}"/>
              </a:ext>
            </a:extLst>
          </p:cNvPr>
          <p:cNvSpPr txBox="1"/>
          <p:nvPr/>
        </p:nvSpPr>
        <p:spPr>
          <a:xfrm>
            <a:off x="326571" y="664572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5AB05F-B489-44CB-8C5B-FC1E11E593D6}"/>
              </a:ext>
            </a:extLst>
          </p:cNvPr>
          <p:cNvSpPr txBox="1"/>
          <p:nvPr/>
        </p:nvSpPr>
        <p:spPr>
          <a:xfrm>
            <a:off x="0" y="6503303"/>
            <a:ext cx="984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https://pixabay.com/illustrations/audit-tax-inspection-auditor-3929140</a:t>
            </a:r>
          </a:p>
        </p:txBody>
      </p:sp>
    </p:spTree>
    <p:extLst>
      <p:ext uri="{BB962C8B-B14F-4D97-AF65-F5344CB8AC3E}">
        <p14:creationId xmlns:p14="http://schemas.microsoft.com/office/powerpoint/2010/main" val="161495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A762-FDA9-4320-A910-D0B12318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82" y="2279557"/>
            <a:ext cx="9153804" cy="2298886"/>
          </a:xfrm>
        </p:spPr>
        <p:txBody>
          <a:bodyPr/>
          <a:lstStyle/>
          <a:p>
            <a:pPr algn="ctr"/>
            <a:r>
              <a:rPr lang="en-US" sz="6350" dirty="0"/>
              <a:t>How Temporal Tables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2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978B-72B8-4D39-B3A8-3062EE8D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B3EBC5-FC80-466F-8D91-70D12FE21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331985"/>
              </p:ext>
            </p:extLst>
          </p:nvPr>
        </p:nvGraphicFramePr>
        <p:xfrm>
          <a:off x="414095" y="2914225"/>
          <a:ext cx="8637942" cy="288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913909102"/>
                    </a:ext>
                  </a:extLst>
                </a:gridCol>
                <a:gridCol w="2621979">
                  <a:extLst>
                    <a:ext uri="{9D8B030D-6E8A-4147-A177-3AD203B41FA5}">
                      <a16:colId xmlns:a16="http://schemas.microsoft.com/office/drawing/2014/main" val="90394851"/>
                    </a:ext>
                  </a:extLst>
                </a:gridCol>
                <a:gridCol w="1756093">
                  <a:extLst>
                    <a:ext uri="{9D8B030D-6E8A-4147-A177-3AD203B41FA5}">
                      <a16:colId xmlns:a16="http://schemas.microsoft.com/office/drawing/2014/main" val="3097872318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04939795"/>
                    </a:ext>
                  </a:extLst>
                </a:gridCol>
                <a:gridCol w="1155992">
                  <a:extLst>
                    <a:ext uri="{9D8B030D-6E8A-4147-A177-3AD203B41FA5}">
                      <a16:colId xmlns:a16="http://schemas.microsoft.com/office/drawing/2014/main" val="1751785961"/>
                    </a:ext>
                  </a:extLst>
                </a:gridCol>
                <a:gridCol w="1445892">
                  <a:extLst>
                    <a:ext uri="{9D8B030D-6E8A-4147-A177-3AD203B41FA5}">
                      <a16:colId xmlns:a16="http://schemas.microsoft.com/office/drawing/2014/main" val="1699437617"/>
                    </a:ext>
                  </a:extLst>
                </a:gridCol>
              </a:tblGrid>
              <a:tr h="4804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3811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51905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13777 NE </a:t>
                      </a:r>
                      <a:r>
                        <a:rPr lang="en-US" dirty="0" err="1"/>
                        <a:t>Grandys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41283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57400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922 NE </a:t>
                      </a:r>
                      <a:r>
                        <a:rPr lang="en-US" dirty="0" err="1"/>
                        <a:t>Ribstone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Garden Grove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2/15/19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14046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24009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4068 N </a:t>
                      </a:r>
                      <a:r>
                        <a:rPr lang="en-US" dirty="0" err="1"/>
                        <a:t>Tillingbourne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Miami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3/31/19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01669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46627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548 S </a:t>
                      </a:r>
                      <a:r>
                        <a:rPr lang="en-US" dirty="0" err="1"/>
                        <a:t>Castlehaven</a:t>
                      </a:r>
                      <a:r>
                        <a:rPr lang="en-US" dirty="0"/>
                        <a:t> 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Shreveport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9/4/19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172"/>
                  </a:ext>
                </a:extLst>
              </a:tr>
              <a:tr h="480403">
                <a:tc>
                  <a:txBody>
                    <a:bodyPr/>
                    <a:lstStyle/>
                    <a:p>
                      <a:r>
                        <a:rPr lang="en-US" dirty="0"/>
                        <a:t>20052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806 E </a:t>
                      </a:r>
                      <a:r>
                        <a:rPr lang="en-US" dirty="0" err="1"/>
                        <a:t>Aste</a:t>
                      </a:r>
                      <a:r>
                        <a:rPr lang="en-US" dirty="0"/>
                        <a:t> 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12/31/99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6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7385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B0F0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61155</TotalTime>
  <Words>1717</Words>
  <Application>Microsoft Office PowerPoint</Application>
  <PresentationFormat>Widescreen</PresentationFormat>
  <Paragraphs>646</Paragraphs>
  <Slides>49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Consolas</vt:lpstr>
      <vt:lpstr>Times New Roman</vt:lpstr>
      <vt:lpstr>Trebuchet MS</vt:lpstr>
      <vt:lpstr>Wingdings</vt:lpstr>
      <vt:lpstr>Wingdings 2</vt:lpstr>
      <vt:lpstr>Wingdings 3</vt:lpstr>
      <vt:lpstr>Facet</vt:lpstr>
      <vt:lpstr>Temporal Tables SQL Server’s Built-In Wayback Machine</vt:lpstr>
      <vt:lpstr>PowerPoint Presentation</vt:lpstr>
      <vt:lpstr>Welcome to DevSpace</vt:lpstr>
      <vt:lpstr>What we’ll cover</vt:lpstr>
      <vt:lpstr>Temporal tables</vt:lpstr>
      <vt:lpstr>Temporal tables</vt:lpstr>
      <vt:lpstr>Temporal tables</vt:lpstr>
      <vt:lpstr>How Temporal Tables Work</vt:lpstr>
      <vt:lpstr>How it works</vt:lpstr>
      <vt:lpstr>How it works</vt:lpstr>
      <vt:lpstr>How it works</vt:lpstr>
      <vt:lpstr>How it works</vt:lpstr>
      <vt:lpstr>How it works</vt:lpstr>
      <vt:lpstr>How it works</vt:lpstr>
      <vt:lpstr>Instance and database configuration</vt:lpstr>
      <vt:lpstr>Creating Temporal Tables</vt:lpstr>
      <vt:lpstr>Create temporal table</vt:lpstr>
      <vt:lpstr>Create temporal table</vt:lpstr>
      <vt:lpstr>Create temporal table</vt:lpstr>
      <vt:lpstr>Create temporal table</vt:lpstr>
      <vt:lpstr>Three ways to create history table</vt:lpstr>
      <vt:lpstr>History table (let SQL Server name it)</vt:lpstr>
      <vt:lpstr>History table (let SQL Server create it)</vt:lpstr>
      <vt:lpstr>History table (DIY)</vt:lpstr>
      <vt:lpstr>History table (DIY)</vt:lpstr>
      <vt:lpstr>History table defaults</vt:lpstr>
      <vt:lpstr>SSMS and temporal tables</vt:lpstr>
      <vt:lpstr>datetime2(n)</vt:lpstr>
      <vt:lpstr>Writing to temporal tables</vt:lpstr>
      <vt:lpstr>Writing to temporal tables</vt:lpstr>
      <vt:lpstr>Writing to temporal tables</vt:lpstr>
      <vt:lpstr>Hidden columns</vt:lpstr>
      <vt:lpstr>Hidden columns</vt:lpstr>
      <vt:lpstr>Hidden columns</vt:lpstr>
      <vt:lpstr>Summary of creating temporal tables</vt:lpstr>
      <vt:lpstr>Querying Temporal Tables</vt:lpstr>
      <vt:lpstr>Querying temporal tables</vt:lpstr>
      <vt:lpstr>Querying temporal tables</vt:lpstr>
      <vt:lpstr>Querying temporal tables</vt:lpstr>
      <vt:lpstr>Querying temporal tables</vt:lpstr>
      <vt:lpstr>Querying multiple temporal tables</vt:lpstr>
      <vt:lpstr>Querying multiple temporal tables</vt:lpstr>
      <vt:lpstr>Querying multiple temporal tables</vt:lpstr>
      <vt:lpstr>Miscellaneous Topics</vt:lpstr>
      <vt:lpstr>Miscellaneous topics</vt:lpstr>
      <vt:lpstr>Retention and archiving</vt:lpstr>
      <vt:lpstr>Retention and archiving (SQL 2016+)</vt:lpstr>
      <vt:lpstr>Miscellaneous topics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Performance Tips</dc:title>
  <dc:creator>Allison Benneth</dc:creator>
  <cp:lastModifiedBy>Allison Benneth</cp:lastModifiedBy>
  <cp:revision>289</cp:revision>
  <dcterms:created xsi:type="dcterms:W3CDTF">2016-11-30T16:05:46Z</dcterms:created>
  <dcterms:modified xsi:type="dcterms:W3CDTF">2019-10-09T16:06:54Z</dcterms:modified>
</cp:coreProperties>
</file>